
<file path=[Content_Types].xml><?xml version="1.0" encoding="utf-8"?>
<Types xmlns="http://schemas.openxmlformats.org/package/2006/content-types">
  <Default Extension="png" ContentType="image/png"/>
  <Default Extension="mp3" ContentType="audio/m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6" r:id="rId2"/>
    <p:sldId id="275" r:id="rId3"/>
    <p:sldId id="260" r:id="rId4"/>
    <p:sldId id="279" r:id="rId5"/>
    <p:sldId id="257" r:id="rId6"/>
    <p:sldId id="278" r:id="rId7"/>
    <p:sldId id="271" r:id="rId8"/>
    <p:sldId id="266" r:id="rId9"/>
    <p:sldId id="274" r:id="rId10"/>
    <p:sldId id="305" r:id="rId11"/>
    <p:sldId id="259" r:id="rId12"/>
    <p:sldId id="306" r:id="rId13"/>
    <p:sldId id="307" r:id="rId14"/>
    <p:sldId id="309" r:id="rId15"/>
    <p:sldId id="258" r:id="rId16"/>
    <p:sldId id="308" r:id="rId17"/>
    <p:sldId id="261" r:id="rId18"/>
    <p:sldId id="262" r:id="rId19"/>
    <p:sldId id="263" r:id="rId20"/>
    <p:sldId id="265" r:id="rId21"/>
    <p:sldId id="272" r:id="rId22"/>
    <p:sldId id="267" r:id="rId23"/>
    <p:sldId id="264" r:id="rId24"/>
    <p:sldId id="268" r:id="rId25"/>
    <p:sldId id="269" r:id="rId26"/>
    <p:sldId id="277" r:id="rId27"/>
    <p:sldId id="270" r:id="rId28"/>
    <p:sldId id="273" r:id="rId29"/>
    <p:sldId id="28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94660"/>
  </p:normalViewPr>
  <p:slideViewPr>
    <p:cSldViewPr snapToGrid="0" showGuides="1">
      <p:cViewPr varScale="1">
        <p:scale>
          <a:sx n="108" d="100"/>
          <a:sy n="108" d="100"/>
        </p:scale>
        <p:origin x="174" y="108"/>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p>
        </p:txBody>
      </p:sp>
      <p:pic>
        <p:nvPicPr>
          <p:cNvPr id="9" name="まももP - 歴史を紡ぐ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6"/>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lstStyle/>
          <a:p>
            <a:pPr>
              <a:lnSpc>
                <a:spcPct val="100000"/>
              </a:lnSpc>
            </a:pPr>
            <a:r>
              <a:rPr lang="en-US" altLang="zh-CN" sz="2400"/>
              <a:t>陳昕淼 40621138L</a:t>
            </a:r>
          </a:p>
          <a:p>
            <a:pPr>
              <a:lnSpc>
                <a:spcPct val="100000"/>
              </a:lnSpc>
            </a:pPr>
            <a:r>
              <a:rPr lang="en-US" altLang="zh-CN" sz="2400"/>
              <a:t>陳孜旻 40621132L</a:t>
            </a:r>
          </a:p>
          <a:p>
            <a:pPr>
              <a:lnSpc>
                <a:spcPct val="100000"/>
              </a:lnSpc>
            </a:pPr>
            <a:r>
              <a:rPr lang="en-US" altLang="zh-CN" sz="2400"/>
              <a:t>顏毓廷 40640315S</a:t>
            </a:r>
          </a:p>
          <a:p>
            <a:pPr>
              <a:lnSpc>
                <a:spcPct val="100000"/>
              </a:lnSpc>
            </a:pPr>
            <a:r>
              <a:rPr lang="en-US" altLang="zh-CN" sz="2400"/>
              <a:t>黃冠瑋 40976013H</a:t>
            </a:r>
          </a:p>
          <a:p>
            <a:pPr>
              <a:lnSpc>
                <a:spcPct val="100000"/>
              </a:lnSpc>
            </a:pPr>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資料</a:t>
            </a:r>
            <a:r>
              <a:rPr lang="en-US" altLang="zh-CN" sz="2400" b="1" dirty="0" err="1">
                <a:solidFill>
                  <a:srgbClr val="FF0000"/>
                </a:solidFill>
              </a:rPr>
              <a:t>從哪來</a:t>
            </a:r>
            <a:endParaRPr lang="en-US" altLang="zh-CN" sz="2400" b="1" dirty="0">
              <a:solidFill>
                <a:srgbClr val="FF0000"/>
              </a:solidFill>
            </a:endParaRPr>
          </a:p>
          <a:p>
            <a:pPr>
              <a:lnSpc>
                <a:spcPct val="100000"/>
              </a:lnSpc>
            </a:pPr>
            <a:r>
              <a:rPr lang="zh-CN" altLang="en-US" sz="2400" dirty="0"/>
              <a:t>「</a:t>
            </a:r>
            <a:r>
              <a:rPr lang="en-US" altLang="zh-CN" sz="2400" dirty="0" err="1"/>
              <a:t>選課沒地雷</a:t>
            </a:r>
            <a:r>
              <a:rPr lang="zh-CN" altLang="en-US" sz="2400" dirty="0"/>
              <a:t>」</a:t>
            </a:r>
            <a:r>
              <a:rPr lang="en-US" altLang="zh-CN" sz="2400" dirty="0" err="1"/>
              <a:t>粉專</a:t>
            </a:r>
            <a:endParaRPr lang="en-US" altLang="zh-CN" sz="2400" dirty="0"/>
          </a:p>
        </p:txBody>
      </p:sp>
      <p:sp>
        <p:nvSpPr>
          <p:cNvPr id="25" name="文本框 24"/>
          <p:cNvSpPr txBox="1"/>
          <p:nvPr/>
        </p:nvSpPr>
        <p:spPr>
          <a:xfrm>
            <a:off x="72796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怎麼收集</a:t>
            </a:r>
          </a:p>
          <a:p>
            <a:pPr>
              <a:lnSpc>
                <a:spcPct val="100000"/>
              </a:lnSpc>
            </a:pPr>
            <a:r>
              <a:rPr lang="zh-CN" altLang="en-US" sz="2400" dirty="0">
                <a:solidFill>
                  <a:schemeClr val="tx1"/>
                </a:solidFill>
              </a:rPr>
              <a:t>用</a:t>
            </a:r>
            <a:r>
              <a:rPr lang="en-US" altLang="zh-CN" sz="2400" dirty="0" err="1">
                <a:solidFill>
                  <a:schemeClr val="tx1"/>
                </a:solidFill>
              </a:rPr>
              <a:t>爬蟲</a:t>
            </a:r>
            <a:r>
              <a:rPr lang="zh-CN" altLang="en-US" sz="2400" dirty="0">
                <a:solidFill>
                  <a:schemeClr val="tx1"/>
                </a:solidFill>
              </a:rPr>
              <a:t>爬</a:t>
            </a:r>
            <a:endParaRPr lang="zh-CN" altLang="en-US" sz="2400" b="1" dirty="0">
              <a:solidFill>
                <a:schemeClr val="tx1"/>
              </a:solidFill>
            </a:endParaRPr>
          </a:p>
        </p:txBody>
      </p:sp>
      <p:sp>
        <p:nvSpPr>
          <p:cNvPr id="26" name="文本框 25"/>
          <p:cNvSpPr txBox="1"/>
          <p:nvPr/>
        </p:nvSpPr>
        <p:spPr>
          <a:xfrm>
            <a:off x="2742565" y="4598670"/>
            <a:ext cx="6705600" cy="2046574"/>
          </a:xfrm>
          <a:prstGeom prst="rect">
            <a:avLst/>
          </a:prstGeom>
          <a:noFill/>
        </p:spPr>
        <p:txBody>
          <a:bodyPr wrap="square" rtlCol="0">
            <a:noAutofit/>
          </a:bodyPr>
          <a:lstStyle/>
          <a:p>
            <a:pPr>
              <a:lnSpc>
                <a:spcPct val="100000"/>
              </a:lnSpc>
            </a:pPr>
            <a:r>
              <a:rPr lang="zh-CN" altLang="en-US" sz="2400" b="1" dirty="0">
                <a:solidFill>
                  <a:srgbClr val="FF0000"/>
                </a:solidFill>
              </a:rPr>
              <a:t>怎麼知道量</a:t>
            </a:r>
            <a:r>
              <a:rPr lang="en-US" altLang="zh-CN" sz="2400" b="1" dirty="0" err="1">
                <a:solidFill>
                  <a:srgbClr val="FF0000"/>
                </a:solidFill>
              </a:rPr>
              <a:t>夠不夠</a:t>
            </a:r>
            <a:endParaRPr lang="en-US" altLang="zh-CN" sz="2400" b="1" dirty="0">
              <a:solidFill>
                <a:srgbClr val="FF0000"/>
              </a:solidFill>
            </a:endParaRPr>
          </a:p>
          <a:p>
            <a:pPr>
              <a:lnSpc>
                <a:spcPct val="100000"/>
              </a:lnSpc>
            </a:pPr>
            <a:r>
              <a:rPr lang="en-US" altLang="zh-CN" sz="2400" dirty="0" err="1">
                <a:solidFill>
                  <a:schemeClr val="tx1"/>
                </a:solidFill>
              </a:rPr>
              <a:t>肯定有部分冷門課程</a:t>
            </a:r>
            <a:r>
              <a:rPr lang="zh-CN" altLang="en-US" sz="2400" dirty="0">
                <a:solidFill>
                  <a:schemeClr val="tx1"/>
                </a:solidFill>
              </a:rPr>
              <a:t>的</a:t>
            </a:r>
            <a:r>
              <a:rPr lang="en-US" altLang="zh-CN" sz="2400" dirty="0" err="1">
                <a:solidFill>
                  <a:schemeClr val="tx1"/>
                </a:solidFill>
              </a:rPr>
              <a:t>數據不足</a:t>
            </a:r>
            <a:r>
              <a:rPr lang="zh-CN" altLang="en-US" sz="2400" dirty="0">
                <a:solidFill>
                  <a:schemeClr val="tx1"/>
                </a:solidFill>
              </a:rPr>
              <a:t>，</a:t>
            </a:r>
            <a:r>
              <a:rPr lang="en-US" altLang="zh-CN" sz="2400" dirty="0" err="1">
                <a:solidFill>
                  <a:schemeClr val="tx1"/>
                </a:solidFill>
              </a:rPr>
              <a:t>因此可能只對熱門課程比如通識課</a:t>
            </a:r>
            <a:r>
              <a:rPr lang="zh-CN" altLang="en-US" sz="2400" dirty="0">
                <a:solidFill>
                  <a:schemeClr val="tx1"/>
                </a:solidFill>
              </a:rPr>
              <a:t>有</a:t>
            </a:r>
            <a:r>
              <a:rPr lang="en-US" altLang="zh-CN" sz="2400" dirty="0" err="1">
                <a:solidFill>
                  <a:schemeClr val="tx1"/>
                </a:solidFill>
              </a:rPr>
              <a:t>更多的參考意義</a:t>
            </a:r>
            <a:r>
              <a:rPr lang="zh-CN" altLang="en-US" sz="2400" dirty="0">
                <a:solidFill>
                  <a:schemeClr val="tx1"/>
                </a:solidFill>
              </a:rPr>
              <a:t>。</a:t>
            </a:r>
            <a:r>
              <a:rPr lang="en-US" altLang="zh-CN" sz="2400" dirty="0" err="1">
                <a:solidFill>
                  <a:schemeClr val="tx1"/>
                </a:solidFill>
              </a:rPr>
              <a:t>綜合幾年</a:t>
            </a:r>
            <a:r>
              <a:rPr lang="zh-CN" altLang="en-US" sz="2400" dirty="0">
                <a:solidFill>
                  <a:schemeClr val="tx1"/>
                </a:solidFill>
              </a:rPr>
              <a:t>的</a:t>
            </a:r>
            <a:r>
              <a:rPr lang="en-US" altLang="zh-CN" sz="2400" dirty="0" err="1">
                <a:solidFill>
                  <a:schemeClr val="tx1"/>
                </a:solidFill>
              </a:rPr>
              <a:t>數據</a:t>
            </a:r>
            <a:r>
              <a:rPr lang="zh-CN" altLang="en-US" sz="2400" dirty="0">
                <a:solidFill>
                  <a:schemeClr val="tx1"/>
                </a:solidFill>
              </a:rPr>
              <a:t>，</a:t>
            </a:r>
            <a:r>
              <a:rPr lang="en-US" altLang="zh-CN" sz="2400" dirty="0" err="1">
                <a:solidFill>
                  <a:schemeClr val="tx1"/>
                </a:solidFill>
              </a:rPr>
              <a:t>應該</a:t>
            </a:r>
            <a:r>
              <a:rPr lang="zh-CN" altLang="en-US" sz="2400" dirty="0">
                <a:solidFill>
                  <a:schemeClr val="tx1"/>
                </a:solidFill>
              </a:rPr>
              <a:t>會有</a:t>
            </a:r>
            <a:r>
              <a:rPr lang="en-US" altLang="zh-CN" sz="2400" dirty="0" err="1">
                <a:solidFill>
                  <a:schemeClr val="tx1"/>
                </a:solidFill>
              </a:rPr>
              <a:t>多門課程能夠拿到足夠</a:t>
            </a:r>
            <a:r>
              <a:rPr lang="zh-CN" altLang="en-US" sz="2400" dirty="0">
                <a:solidFill>
                  <a:schemeClr val="tx1"/>
                </a:solidFill>
              </a:rPr>
              <a:t>的</a:t>
            </a:r>
            <a:r>
              <a:rPr lang="en-US" altLang="zh-CN" sz="2400" dirty="0" err="1">
                <a:solidFill>
                  <a:schemeClr val="tx1"/>
                </a:solidFill>
              </a:rPr>
              <a:t>樣本分析</a:t>
            </a:r>
            <a:endParaRPr lang="en-US" altLang="zh-CN" sz="2400" dirty="0">
              <a:solidFill>
                <a:schemeClr val="tx1"/>
              </a:solidFill>
            </a:endParaRPr>
          </a:p>
          <a:p>
            <a:pPr>
              <a:lnSpc>
                <a:spcPct val="100000"/>
              </a:lnSpc>
            </a:pPr>
            <a:endParaRPr lang="en-US" altLang="zh-CN" sz="2400" b="1" dirty="0">
              <a:solidFill>
                <a:srgbClr val="FF0000"/>
              </a:solidFill>
            </a:endParaRPr>
          </a:p>
          <a:p>
            <a:pPr>
              <a:lnSpc>
                <a:spcPct val="100000"/>
              </a:lnSpc>
            </a:pPr>
            <a:endParaRPr lang="en-US" altLang="zh-CN"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2C307-FB87-4E96-9F5E-5A4B41767C01}"/>
              </a:ext>
            </a:extLst>
          </p:cNvPr>
          <p:cNvSpPr/>
          <p:nvPr/>
        </p:nvSpPr>
        <p:spPr>
          <a:xfrm>
            <a:off x="5613647" y="907404"/>
            <a:ext cx="6096000" cy="5447645"/>
          </a:xfrm>
          <a:prstGeom prst="rect">
            <a:avLst/>
          </a:prstGeom>
        </p:spPr>
        <p:txBody>
          <a:bodyPr>
            <a:spAutoFit/>
          </a:bodyPr>
          <a:lstStyle/>
          <a:p>
            <a:r>
              <a:rPr lang="zh-TW" altLang="en-US" sz="1200" dirty="0"/>
              <a:t>這門課很多人推，但好像沒有比較完整的介紹，來分享一下。所謂「雅文學」—是廟堂、士大夫書面的作品，與此相對的則是「俗文學」—民間口耳相傳的故事，口味符合大眾與工農兵。國高中課程多著重雅文學，以致我們對俗文學的了解甚少，實際上俗文學絕妙有趣，對文化有根深蒂固的影響。這門課會先介紹中國四大愛情傳說︰春之梁祝，夏之白蛇，秋之女牛，冬之孟姜，這四則故事大家耳熟能詳，但透過老師的介紹，才會知道故事的源流與趣聞。你知道嗎？某個版本的白蛇傳中，青蛇原本是男的，追求白蛇失敗，被白蛇變成侍女，爾後白蛇被壓在雷峰塔下，青蛇苦苦修行，終於推倒雷鋒救了白蛇，白蛇大受感動，於是把青蛇變回男的，兩蛇終成眷屬。修這門課，絕對可以聽飽各種故事。介紹完四大傳說後，接著會進入各類說唱藝術︰快板、評話、彈詞、相聲、琴書、雜曲......外加猜燈謎、歇後語、民間禁忌，隨時穿插老師即興講笑話，回想起來，一學期能教這麼多內容，簡直神乎其技不可思議。沒報告、沒作業、不一定點名，期中有一個猜燈謎活動需要出席，期末則是筆試。老師會發講義，配合板書，還有播放影片跟錄音帶，需仔細聽、勤抄筆記。期末考的筆試包括填空題（四大傳說分別是？相聲的別名是？）、填充題（歇後語填寫）、聽力測驗（播上課播過的音檔，需分辨是黃梅調？彈詞？太平歌詞？）、申論題（個人對說唱藝術的感想？）拿90以上不是難事。老師本人是著名崑曲演員，講話語速極快但口齒清晰，眉飛色舞，唱作俱佳，感覺來了就現場唱一段調子，是我很敬佩喜歡的國文系教授。一門真心推薦的課，如果你對傳統藝術有興趣，來師大不可錯過。需注意，老師語速真的很快，想到什麼說什麼，板書也是類似狀況，可能會跟得有點吃力。雖然內容很廣泛，但礙於時間限制，有些會僅用影片帶過。有興趣的人會學得很高興，沒興趣大概會覺得很累...謝謝分享！之前心心念念想選這堂但都沒選到，這學期總算選到了，希望可以在課堂學到有趣的事物／／／大推孟珍老師覺得開心!我一個交換生能選到!她的課我基本上都快選完了，除了一些限修的，因為她真的很好笑，而且懂很多！她的紅樓夢也很有趣她的紅樓夢內容怎麼樣重嗎不會重喔～也是老師想到什麼講什麼紅樓夢的話要寫佳句本唷～就是看紅樓夢然後把佳句寫在自備的筆記本上，不用看完也沒關係(當初120回我才看完40回而已XD)，還會有一個上台報告，老師很free讓大家自己分組自己想要報告什麼( 可以報告服飾、衣物、建築、人物的故事....)期末考筆試50格一題兩分～認真的話分數會滿好看的期末考都是她上過的內容～不用怕沒看完書林芮慶是佛心好課，不過老師上課播放的作品要認真記，是重要考點。蔡家霈</a:t>
            </a:r>
          </a:p>
        </p:txBody>
      </p:sp>
      <p:sp>
        <p:nvSpPr>
          <p:cNvPr id="3" name="文本框 15">
            <a:extLst>
              <a:ext uri="{FF2B5EF4-FFF2-40B4-BE49-F238E27FC236}">
                <a16:creationId xmlns:a16="http://schemas.microsoft.com/office/drawing/2014/main" id="{BF080E89-BA9F-48B0-B230-9972460E9077}"/>
              </a:ext>
            </a:extLst>
          </p:cNvPr>
          <p:cNvSpPr txBox="1"/>
          <p:nvPr/>
        </p:nvSpPr>
        <p:spPr>
          <a:xfrm>
            <a:off x="3559946" y="907404"/>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示範文本</a:t>
            </a:r>
            <a:endParaRPr lang="zh-CN" altLang="en-US" sz="3200" b="1" dirty="0">
              <a:solidFill>
                <a:srgbClr val="FF0000"/>
              </a:solidFill>
            </a:endParaRPr>
          </a:p>
        </p:txBody>
      </p:sp>
    </p:spTree>
    <p:extLst>
      <p:ext uri="{BB962C8B-B14F-4D97-AF65-F5344CB8AC3E}">
        <p14:creationId xmlns:p14="http://schemas.microsoft.com/office/powerpoint/2010/main" val="3973007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3FFAF26-11E6-43FF-8825-C282BC17DFB3}"/>
              </a:ext>
            </a:extLst>
          </p:cNvPr>
          <p:cNvPicPr>
            <a:picLocks noChangeAspect="1"/>
          </p:cNvPicPr>
          <p:nvPr/>
        </p:nvPicPr>
        <p:blipFill>
          <a:blip r:embed="rId2"/>
          <a:stretch>
            <a:fillRect/>
          </a:stretch>
        </p:blipFill>
        <p:spPr>
          <a:xfrm>
            <a:off x="207065" y="0"/>
            <a:ext cx="5888935" cy="6858000"/>
          </a:xfrm>
          <a:prstGeom prst="rect">
            <a:avLst/>
          </a:prstGeom>
        </p:spPr>
      </p:pic>
      <p:pic>
        <p:nvPicPr>
          <p:cNvPr id="3" name="圖片 2">
            <a:extLst>
              <a:ext uri="{FF2B5EF4-FFF2-40B4-BE49-F238E27FC236}">
                <a16:creationId xmlns:a16="http://schemas.microsoft.com/office/drawing/2014/main" id="{8BCE35D5-3D50-4FA7-ACB1-C6C341644AD9}"/>
              </a:ext>
            </a:extLst>
          </p:cNvPr>
          <p:cNvPicPr>
            <a:picLocks noChangeAspect="1"/>
          </p:cNvPicPr>
          <p:nvPr/>
        </p:nvPicPr>
        <p:blipFill>
          <a:blip r:embed="rId3"/>
          <a:stretch>
            <a:fillRect/>
          </a:stretch>
        </p:blipFill>
        <p:spPr>
          <a:xfrm>
            <a:off x="6700926" y="0"/>
            <a:ext cx="4635857" cy="6861596"/>
          </a:xfrm>
          <a:prstGeom prst="rect">
            <a:avLst/>
          </a:prstGeom>
        </p:spPr>
      </p:pic>
    </p:spTree>
    <p:extLst>
      <p:ext uri="{BB962C8B-B14F-4D97-AF65-F5344CB8AC3E}">
        <p14:creationId xmlns:p14="http://schemas.microsoft.com/office/powerpoint/2010/main" val="4209590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3"/>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4"/>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5">
            <a:extLst>
              <a:ext uri="{FF2B5EF4-FFF2-40B4-BE49-F238E27FC236}">
                <a16:creationId xmlns:a16="http://schemas.microsoft.com/office/drawing/2014/main" id="{E6740D22-2260-4B83-A206-675174014594}"/>
              </a:ext>
            </a:extLst>
          </p:cNvPr>
          <p:cNvSpPr txBox="1"/>
          <p:nvPr/>
        </p:nvSpPr>
        <p:spPr>
          <a:xfrm>
            <a:off x="2833677" y="374858"/>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結果</a:t>
            </a:r>
            <a:endParaRPr lang="zh-CN" altLang="en-US" sz="3200" b="1" dirty="0">
              <a:solidFill>
                <a:srgbClr val="FF0000"/>
              </a:solidFill>
            </a:endParaRPr>
          </a:p>
        </p:txBody>
      </p:sp>
      <p:pic>
        <p:nvPicPr>
          <p:cNvPr id="2" name="圖片 1">
            <a:extLst>
              <a:ext uri="{FF2B5EF4-FFF2-40B4-BE49-F238E27FC236}">
                <a16:creationId xmlns:a16="http://schemas.microsoft.com/office/drawing/2014/main" id="{E508115B-46C6-489F-BD36-58BD65240925}"/>
              </a:ext>
            </a:extLst>
          </p:cNvPr>
          <p:cNvPicPr>
            <a:picLocks noChangeAspect="1"/>
          </p:cNvPicPr>
          <p:nvPr/>
        </p:nvPicPr>
        <p:blipFill>
          <a:blip r:embed="rId2"/>
          <a:stretch>
            <a:fillRect/>
          </a:stretch>
        </p:blipFill>
        <p:spPr>
          <a:xfrm>
            <a:off x="4021676" y="0"/>
            <a:ext cx="5572125" cy="6858000"/>
          </a:xfrm>
          <a:prstGeom prst="rect">
            <a:avLst/>
          </a:prstGeom>
        </p:spPr>
      </p:pic>
    </p:spTree>
    <p:extLst>
      <p:ext uri="{BB962C8B-B14F-4D97-AF65-F5344CB8AC3E}">
        <p14:creationId xmlns:p14="http://schemas.microsoft.com/office/powerpoint/2010/main" val="3262917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a:t>
            </a: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8" grpId="2"/>
      <p:bldP spid="9" grpId="3"/>
      <p:bldP spid="10" grpId="4"/>
      <p:bldP spid="11" grpId="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标题文字添加此处</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15003" y="1876424"/>
            <a:ext cx="1178517" cy="1425575"/>
          </a:xfrm>
          <a:prstGeom prst="rect">
            <a:avLst/>
          </a:prstGeom>
        </p:spPr>
      </p:pic>
      <p:pic>
        <p:nvPicPr>
          <p:cNvPr id="3" name="图片 2"/>
          <p:cNvPicPr>
            <a:picLocks noChangeAspect="1"/>
          </p:cNvPicPr>
          <p:nvPr/>
        </p:nvPicPr>
        <p:blipFill>
          <a:blip r:embed="rId3"/>
          <a:stretch>
            <a:fillRect/>
          </a:stretch>
        </p:blipFill>
        <p:spPr>
          <a:xfrm>
            <a:off x="1315003" y="4124324"/>
            <a:ext cx="1178517" cy="1425575"/>
          </a:xfrm>
          <a:prstGeom prst="rect">
            <a:avLst/>
          </a:prstGeom>
        </p:spPr>
      </p:pic>
      <p:pic>
        <p:nvPicPr>
          <p:cNvPr id="4" name="图片 3"/>
          <p:cNvPicPr>
            <a:picLocks noChangeAspect="1"/>
          </p:cNvPicPr>
          <p:nvPr/>
        </p:nvPicPr>
        <p:blipFill>
          <a:blip r:embed="rId3"/>
          <a:stretch>
            <a:fillRect/>
          </a:stretch>
        </p:blipFill>
        <p:spPr>
          <a:xfrm>
            <a:off x="6277528" y="1876424"/>
            <a:ext cx="1178517" cy="1425575"/>
          </a:xfrm>
          <a:prstGeom prst="rect">
            <a:avLst/>
          </a:prstGeom>
        </p:spPr>
      </p:pic>
      <p:pic>
        <p:nvPicPr>
          <p:cNvPr id="5" name="图片 4"/>
          <p:cNvPicPr>
            <a:picLocks noChangeAspect="1"/>
          </p:cNvPicPr>
          <p:nvPr/>
        </p:nvPicPr>
        <p:blipFill>
          <a:blip r:embed="rId3"/>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4"/>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24596" y="2074863"/>
            <a:ext cx="2322957" cy="1562100"/>
          </a:xfrm>
          <a:prstGeom prst="rect">
            <a:avLst/>
          </a:prstGeom>
        </p:spPr>
      </p:pic>
      <p:pic>
        <p:nvPicPr>
          <p:cNvPr id="3" name="图片 2"/>
          <p:cNvPicPr>
            <a:picLocks noChangeAspect="1"/>
          </p:cNvPicPr>
          <p:nvPr/>
        </p:nvPicPr>
        <p:blipFill>
          <a:blip r:embed="rId3"/>
          <a:stretch>
            <a:fillRect/>
          </a:stretch>
        </p:blipFill>
        <p:spPr>
          <a:xfrm>
            <a:off x="4934521" y="2074863"/>
            <a:ext cx="2322957" cy="1562100"/>
          </a:xfrm>
          <a:prstGeom prst="rect">
            <a:avLst/>
          </a:prstGeom>
        </p:spPr>
      </p:pic>
      <p:pic>
        <p:nvPicPr>
          <p:cNvPr id="4" name="图片 3"/>
          <p:cNvPicPr>
            <a:picLocks noChangeAspect="1"/>
          </p:cNvPicPr>
          <p:nvPr/>
        </p:nvPicPr>
        <p:blipFill>
          <a:blip r:embed="rId3"/>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lstStyle/>
          <a:p>
            <a:pPr>
              <a:lnSpc>
                <a:spcPct val="100000"/>
              </a:lnSpc>
            </a:pPr>
            <a:r>
              <a:rPr lang="zh-CN" altLang="en-US" sz="2400" dirty="0"/>
              <a:t>師大的「</a:t>
            </a:r>
            <a:r>
              <a:rPr lang="en-US" altLang="zh-CN" sz="2400" dirty="0" err="1"/>
              <a:t>選課沒地雷</a:t>
            </a:r>
            <a:r>
              <a:rPr lang="zh-CN" altLang="en-US" sz="2400" dirty="0"/>
              <a:t>」</a:t>
            </a:r>
            <a:r>
              <a:rPr lang="en-US" altLang="zh-CN" sz="2400" dirty="0"/>
              <a:t>fb</a:t>
            </a:r>
            <a:r>
              <a:rPr lang="zh-TW" altLang="en-US" sz="2400" dirty="0"/>
              <a:t>粉專</a:t>
            </a:r>
            <a:r>
              <a:rPr lang="zh-CN" altLang="en-US" sz="2400" dirty="0"/>
              <a:t>中有</a:t>
            </a:r>
            <a:r>
              <a:rPr lang="en-US" altLang="zh-CN" sz="2400" dirty="0" err="1"/>
              <a:t>很多同學們對於各種課程</a:t>
            </a:r>
            <a:r>
              <a:rPr lang="zh-CN" altLang="en-US" sz="2400" dirty="0"/>
              <a:t>的</a:t>
            </a:r>
            <a:r>
              <a:rPr lang="en-US" altLang="zh-CN" sz="2400" dirty="0" err="1"/>
              <a:t>評價</a:t>
            </a:r>
            <a:r>
              <a:rPr lang="zh-CN" altLang="en-US" sz="2400" dirty="0"/>
              <a:t>，</a:t>
            </a:r>
            <a:r>
              <a:rPr lang="en-US" altLang="zh-CN" sz="2400" dirty="0" err="1"/>
              <a:t>但是信息</a:t>
            </a:r>
            <a:r>
              <a:rPr lang="zh-CN" altLang="en-US" sz="2400" dirty="0"/>
              <a:t>很</a:t>
            </a:r>
            <a:r>
              <a:rPr lang="en-US" altLang="zh-CN" sz="2400" dirty="0" err="1"/>
              <a:t>繁雜</a:t>
            </a:r>
            <a:r>
              <a:rPr lang="zh-CN" altLang="en-US" sz="2400" dirty="0"/>
              <a:t>，</a:t>
            </a:r>
            <a:r>
              <a:rPr lang="en-US" altLang="zh-CN" sz="2400" dirty="0" err="1"/>
              <a:t>而且全部都是文字訊息</a:t>
            </a:r>
            <a:r>
              <a:rPr lang="zh-CN" altLang="en-US" sz="2400" dirty="0"/>
              <a:t>，</a:t>
            </a:r>
            <a:r>
              <a:rPr lang="en-US" altLang="zh-CN" sz="2400" dirty="0" err="1"/>
              <a:t>因此很難綜合判斷一門課程</a:t>
            </a:r>
            <a:r>
              <a:rPr lang="zh-CN" altLang="en-US" sz="2400" dirty="0"/>
              <a:t>。</a:t>
            </a:r>
          </a:p>
          <a:p>
            <a:pPr>
              <a:lnSpc>
                <a:spcPct val="100000"/>
              </a:lnSpc>
            </a:pPr>
            <a:endParaRPr lang="zh-CN" altLang="en-US" sz="2400" dirty="0"/>
          </a:p>
          <a:p>
            <a:pPr>
              <a:lnSpc>
                <a:spcPct val="100000"/>
              </a:lnSpc>
            </a:pPr>
            <a:r>
              <a:rPr lang="en-US" altLang="zh-CN" sz="2400" dirty="0" err="1"/>
              <a:t>因此我們希望</a:t>
            </a:r>
            <a:r>
              <a:rPr lang="zh-CN" altLang="en-US" sz="2400" dirty="0"/>
              <a:t>以「</a:t>
            </a:r>
            <a:r>
              <a:rPr lang="en-US" altLang="zh-CN" sz="2400" dirty="0" err="1"/>
              <a:t>台大意見</a:t>
            </a:r>
            <a:r>
              <a:rPr lang="zh-CN" altLang="en-US" sz="2400" dirty="0"/>
              <a:t>詞</a:t>
            </a:r>
            <a:r>
              <a:rPr lang="en-US" altLang="zh-CN" sz="2400" dirty="0" err="1"/>
              <a:t>詞典</a:t>
            </a:r>
            <a:r>
              <a:rPr lang="zh-CN" altLang="en-US" sz="2400" dirty="0"/>
              <a:t>」</a:t>
            </a:r>
            <a:r>
              <a:rPr lang="en-US" altLang="zh-CN" sz="2400" dirty="0"/>
              <a:t>(NTUSD, National Taiwan University Sentiment Dictionary)</a:t>
            </a:r>
            <a:r>
              <a:rPr lang="zh-CN" altLang="en-US" sz="2400" dirty="0"/>
              <a:t>為</a:t>
            </a:r>
            <a:r>
              <a:rPr lang="en-US" altLang="zh-CN" sz="2400" dirty="0" err="1"/>
              <a:t>輔助</a:t>
            </a:r>
            <a:r>
              <a:rPr lang="zh-CN" altLang="en-US" sz="2400" dirty="0"/>
              <a:t>，</a:t>
            </a:r>
            <a:r>
              <a:rPr lang="en-US" altLang="zh-CN" sz="2400" dirty="0" err="1"/>
              <a:t>依據其中</a:t>
            </a:r>
            <a:r>
              <a:rPr lang="zh-CN" altLang="en-US" sz="2400" dirty="0"/>
              <a:t>的</a:t>
            </a:r>
            <a:r>
              <a:rPr lang="en-US" altLang="zh-CN" sz="2400" dirty="0" err="1"/>
              <a:t>正負面詞分類</a:t>
            </a:r>
            <a:r>
              <a:rPr lang="zh-CN" altLang="en-US" sz="2400" dirty="0"/>
              <a:t>來</a:t>
            </a:r>
            <a:r>
              <a:rPr lang="en-US" altLang="zh-CN" sz="2400" dirty="0" err="1"/>
              <a:t>分析</a:t>
            </a:r>
            <a:r>
              <a:rPr lang="zh-CN" altLang="en-US" sz="2400" dirty="0"/>
              <a:t>「</a:t>
            </a:r>
            <a:r>
              <a:rPr lang="en-US" altLang="zh-CN" sz="2400" dirty="0" err="1"/>
              <a:t>選課沒地雷</a:t>
            </a:r>
            <a:r>
              <a:rPr lang="zh-CN" altLang="en-US" sz="2400" dirty="0"/>
              <a:t>」中</a:t>
            </a:r>
            <a:r>
              <a:rPr lang="en-US" altLang="zh-CN" sz="2400" dirty="0" err="1"/>
              <a:t>各個課程</a:t>
            </a:r>
            <a:r>
              <a:rPr lang="zh-CN" altLang="en-US" sz="2400" dirty="0"/>
              <a:t>的</a:t>
            </a:r>
            <a:r>
              <a:rPr lang="en-US" altLang="zh-CN" sz="2400" dirty="0" err="1"/>
              <a:t>受歡迎程度</a:t>
            </a:r>
            <a:r>
              <a:rPr lang="zh-CN" altLang="en-US" sz="2400" dirty="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12243" y="2069097"/>
            <a:ext cx="3048002" cy="3134210"/>
          </a:xfrm>
          <a:prstGeom prst="rect">
            <a:avLst/>
          </a:prstGeom>
        </p:spPr>
      </p:pic>
      <p:sp>
        <p:nvSpPr>
          <p:cNvPr id="7" name="矩形 6"/>
          <p:cNvSpPr/>
          <p:nvPr/>
        </p:nvSpPr>
        <p:spPr>
          <a:xfrm>
            <a:off x="7815580" y="5362687"/>
            <a:ext cx="4216400" cy="64749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815581" y="4705350"/>
            <a:ext cx="2816306"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FF0000"/>
                </a:solidFill>
                <a:latin typeface="迷你简准圆" pitchFamily="1" charset="-122"/>
                <a:ea typeface="迷你简准圆" pitchFamily="1" charset="-122"/>
              </a:rPr>
              <a:t>為什麼值得被</a:t>
            </a:r>
            <a:r>
              <a:rPr lang="en-US" altLang="zh-CN" sz="2400" b="1" dirty="0" err="1">
                <a:solidFill>
                  <a:srgbClr val="FF0000"/>
                </a:solidFill>
                <a:latin typeface="迷你简准圆" pitchFamily="1" charset="-122"/>
                <a:ea typeface="迷你简准圆" pitchFamily="1" charset="-122"/>
              </a:rPr>
              <a:t>解決</a:t>
            </a:r>
            <a:endParaRPr lang="en-US" altLang="zh-CN" sz="2400" b="1" dirty="0">
              <a:solidFill>
                <a:srgbClr val="FF0000"/>
              </a:solidFill>
              <a:latin typeface="迷你简准圆" pitchFamily="1" charset="-122"/>
              <a:ea typeface="迷你简准圆" pitchFamily="1" charset="-122"/>
            </a:endParaRPr>
          </a:p>
        </p:txBody>
      </p:sp>
      <p:sp>
        <p:nvSpPr>
          <p:cNvPr id="10" name="矩形 9"/>
          <p:cNvSpPr/>
          <p:nvPr/>
        </p:nvSpPr>
        <p:spPr>
          <a:xfrm>
            <a:off x="500364" y="2203445"/>
            <a:ext cx="3356545" cy="3055324"/>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t>作為</a:t>
            </a:r>
            <a:r>
              <a:rPr lang="en-US" altLang="zh-CN" dirty="0" err="1"/>
              <a:t>師大學生</a:t>
            </a:r>
            <a:r>
              <a:rPr lang="zh-CN" altLang="en-US" dirty="0"/>
              <a:t>，</a:t>
            </a:r>
            <a:r>
              <a:rPr lang="en-US" altLang="zh-CN" dirty="0" err="1"/>
              <a:t>我們每個學期選課</a:t>
            </a:r>
            <a:r>
              <a:rPr lang="zh-CN" altLang="en-US" dirty="0"/>
              <a:t>前</a:t>
            </a:r>
            <a:r>
              <a:rPr lang="en-US" altLang="zh-CN" dirty="0" err="1"/>
              <a:t>都會瀏覽</a:t>
            </a:r>
            <a:r>
              <a:rPr lang="zh-CN" altLang="en-US" dirty="0"/>
              <a:t>「</a:t>
            </a:r>
            <a:r>
              <a:rPr lang="en-US" altLang="zh-CN" dirty="0" err="1"/>
              <a:t>選課沒地雷</a:t>
            </a:r>
            <a:r>
              <a:rPr lang="zh-CN" altLang="en-US" dirty="0"/>
              <a:t>」</a:t>
            </a:r>
            <a:r>
              <a:rPr lang="en-US" altLang="zh-CN" dirty="0" err="1"/>
              <a:t>這個粉專來作為選課參考依據</a:t>
            </a:r>
            <a:r>
              <a:rPr lang="zh-CN" altLang="en-US" dirty="0"/>
              <a:t>，</a:t>
            </a:r>
            <a:r>
              <a:rPr lang="en-US" altLang="zh-CN" dirty="0" err="1"/>
              <a:t>以免選到</a:t>
            </a:r>
            <a:r>
              <a:rPr lang="zh-CN" altLang="en-US" dirty="0"/>
              <a:t>雷課。</a:t>
            </a:r>
            <a:r>
              <a:rPr lang="en-US" altLang="zh-CN" dirty="0" err="1"/>
              <a:t>但是我們發現裡面信息繁多</a:t>
            </a:r>
            <a:r>
              <a:rPr lang="zh-CN" altLang="en-US" dirty="0"/>
              <a:t>，</a:t>
            </a:r>
            <a:r>
              <a:rPr lang="en-US" altLang="zh-CN" dirty="0"/>
              <a:t>難以一下子擷取到最有用</a:t>
            </a:r>
            <a:r>
              <a:rPr lang="zh-CN" altLang="en-US" dirty="0"/>
              <a:t>的</a:t>
            </a:r>
            <a:r>
              <a:rPr lang="en-US" altLang="zh-CN" dirty="0" err="1"/>
              <a:t>信息</a:t>
            </a:r>
            <a:r>
              <a:rPr lang="zh-CN" altLang="en-US" dirty="0"/>
              <a:t>；</a:t>
            </a:r>
            <a:r>
              <a:rPr lang="en-US" altLang="zh-CN" dirty="0"/>
              <a:t>不斷</a:t>
            </a:r>
            <a:r>
              <a:rPr lang="zh-CN" altLang="en-US" dirty="0"/>
              <a:t>地</a:t>
            </a:r>
            <a:r>
              <a:rPr lang="en-US" altLang="zh-CN" dirty="0" err="1"/>
              <a:t>瀏覽</a:t>
            </a:r>
            <a:r>
              <a:rPr lang="zh-CN" altLang="en-US" dirty="0"/>
              <a:t>也</a:t>
            </a:r>
            <a:r>
              <a:rPr lang="en-US" altLang="zh-CN" dirty="0" err="1"/>
              <a:t>非常浪費時間</a:t>
            </a:r>
            <a:r>
              <a:rPr lang="zh-CN" altLang="en-US" dirty="0"/>
              <a:t>。</a:t>
            </a:r>
            <a:r>
              <a:rPr lang="en-US" altLang="zh-CN" dirty="0" err="1"/>
              <a:t>所以我們希望可以運用這個程式</a:t>
            </a:r>
            <a:r>
              <a:rPr lang="zh-CN" altLang="en-US" dirty="0"/>
              <a:t>來</a:t>
            </a:r>
            <a:r>
              <a:rPr lang="en-US" altLang="zh-CN" dirty="0" err="1"/>
              <a:t>提高大學生</a:t>
            </a:r>
            <a:r>
              <a:rPr lang="zh-CN" altLang="en-US" dirty="0"/>
              <a:t>們的</a:t>
            </a:r>
            <a:r>
              <a:rPr lang="en-US" altLang="zh-CN" dirty="0" err="1"/>
              <a:t>選課效率</a:t>
            </a:r>
            <a:r>
              <a:rPr lang="zh-CN" altLang="en-US" dirty="0"/>
              <a:t>。</a:t>
            </a:r>
          </a:p>
        </p:txBody>
      </p:sp>
      <p:sp>
        <p:nvSpPr>
          <p:cNvPr id="11" name="矩形 10"/>
          <p:cNvSpPr/>
          <p:nvPr/>
        </p:nvSpPr>
        <p:spPr>
          <a:xfrm>
            <a:off x="1971751" y="1513840"/>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sp>
        <p:nvSpPr>
          <p:cNvPr id="18" name="文本框 17"/>
          <p:cNvSpPr txBox="1"/>
          <p:nvPr/>
        </p:nvSpPr>
        <p:spPr>
          <a:xfrm flipH="1">
            <a:off x="7815580" y="1438592"/>
            <a:ext cx="1127760" cy="452120"/>
          </a:xfrm>
          <a:prstGeom prst="rect">
            <a:avLst/>
          </a:prstGeom>
          <a:noFill/>
        </p:spPr>
        <p:txBody>
          <a:bodyPr wrap="square" rtlCol="0">
            <a:noAutofit/>
          </a:bodyPr>
          <a:lstStyle/>
          <a:p>
            <a:pPr>
              <a:lnSpc>
                <a:spcPct val="100000"/>
              </a:lnSpc>
            </a:pPr>
            <a:r>
              <a:rPr lang="zh-CN" altLang="en-US" sz="2400" b="1" dirty="0">
                <a:solidFill>
                  <a:srgbClr val="FF0000"/>
                </a:solidFill>
              </a:rPr>
              <a:t>動機</a:t>
            </a:r>
          </a:p>
        </p:txBody>
      </p:sp>
      <p:sp>
        <p:nvSpPr>
          <p:cNvPr id="19" name="文本框 18"/>
          <p:cNvSpPr txBox="1"/>
          <p:nvPr/>
        </p:nvSpPr>
        <p:spPr>
          <a:xfrm>
            <a:off x="482018" y="1664652"/>
            <a:ext cx="3101340" cy="758825"/>
          </a:xfrm>
          <a:prstGeom prst="rect">
            <a:avLst/>
          </a:prstGeom>
          <a:noFill/>
        </p:spPr>
        <p:txBody>
          <a:bodyPr wrap="square" rtlCol="0">
            <a:noAutofit/>
          </a:bodyPr>
          <a:lstStyle/>
          <a:p>
            <a:pPr>
              <a:lnSpc>
                <a:spcPct val="100000"/>
              </a:lnSpc>
            </a:pPr>
            <a:r>
              <a:rPr lang="zh-CN" altLang="en-US" sz="2400" b="1" dirty="0">
                <a:solidFill>
                  <a:srgbClr val="FF0000"/>
                </a:solidFill>
              </a:rPr>
              <a:t>需求，</a:t>
            </a:r>
            <a:r>
              <a:rPr lang="en-US" altLang="zh-CN" sz="2400" b="1" dirty="0" err="1">
                <a:solidFill>
                  <a:srgbClr val="FF0000"/>
                </a:solidFill>
              </a:rPr>
              <a:t>現象</a:t>
            </a:r>
            <a:r>
              <a:rPr lang="zh-CN" altLang="en-US" sz="2400" b="1" dirty="0">
                <a:solidFill>
                  <a:srgbClr val="FF0000"/>
                </a:solidFill>
              </a:rPr>
              <a:t>和</a:t>
            </a:r>
            <a:r>
              <a:rPr lang="en-US" altLang="zh-CN" sz="2400" b="1" dirty="0" err="1">
                <a:solidFill>
                  <a:srgbClr val="FF0000"/>
                </a:solidFill>
              </a:rPr>
              <a:t>問題</a:t>
            </a:r>
            <a:endParaRPr lang="en-US" altLang="zh-CN" sz="2400" b="1" dirty="0">
              <a:solidFill>
                <a:srgbClr val="FF0000"/>
              </a:solidFill>
            </a:endParaRPr>
          </a:p>
        </p:txBody>
      </p:sp>
      <p:sp>
        <p:nvSpPr>
          <p:cNvPr id="20" name="文本框 19"/>
          <p:cNvSpPr txBox="1"/>
          <p:nvPr/>
        </p:nvSpPr>
        <p:spPr>
          <a:xfrm>
            <a:off x="7815580" y="1988157"/>
            <a:ext cx="3037840" cy="1585527"/>
          </a:xfrm>
          <a:prstGeom prst="rect">
            <a:avLst/>
          </a:prstGeom>
          <a:noFill/>
        </p:spPr>
        <p:txBody>
          <a:bodyPr wrap="square" rtlCol="0">
            <a:noAutofit/>
          </a:bodyPr>
          <a:lstStyle/>
          <a:p>
            <a:pPr>
              <a:lnSpc>
                <a:spcPct val="100000"/>
              </a:lnSpc>
            </a:pPr>
            <a:r>
              <a:rPr lang="zh-TW" altLang="en-US" dirty="0">
                <a:solidFill>
                  <a:srgbClr val="3C3C3B"/>
                </a:solidFill>
                <a:latin typeface="迷你简准圆" pitchFamily="1" charset="-122"/>
                <a:ea typeface="迷你简准圆" pitchFamily="1" charset="-122"/>
                <a:sym typeface="+mn-ea"/>
              </a:rPr>
              <a:t>有一天，我在選課沒地雷找一節課的評價，雖然該堂課留言很多，但是正反不一，很難在看完後快速做出是否退選的決定。</a:t>
            </a:r>
            <a:endParaRPr lang="zh-CN" altLang="en-US" dirty="0">
              <a:solidFill>
                <a:srgbClr val="3C3C3B"/>
              </a:solidFill>
              <a:latin typeface="迷你简准圆" pitchFamily="1" charset="-122"/>
              <a:ea typeface="迷你简准圆" pitchFamily="1" charset="-122"/>
              <a:sym typeface="+mn-ea"/>
            </a:endParaRPr>
          </a:p>
        </p:txBody>
      </p:sp>
      <p:sp>
        <p:nvSpPr>
          <p:cNvPr id="3" name="文字方塊 2">
            <a:extLst>
              <a:ext uri="{FF2B5EF4-FFF2-40B4-BE49-F238E27FC236}">
                <a16:creationId xmlns:a16="http://schemas.microsoft.com/office/drawing/2014/main" id="{71C25E3C-5D7D-454E-85A8-0A1F93CA707C}"/>
              </a:ext>
            </a:extLst>
          </p:cNvPr>
          <p:cNvSpPr txBox="1"/>
          <p:nvPr/>
        </p:nvSpPr>
        <p:spPr>
          <a:xfrm>
            <a:off x="7818397" y="5362687"/>
            <a:ext cx="3229558" cy="1200329"/>
          </a:xfrm>
          <a:prstGeom prst="rect">
            <a:avLst/>
          </a:prstGeom>
          <a:noFill/>
        </p:spPr>
        <p:txBody>
          <a:bodyPr wrap="square" rtlCol="0">
            <a:spAutoFit/>
          </a:bodyPr>
          <a:lstStyle/>
          <a:p>
            <a:r>
              <a:rPr lang="zh-TW" altLang="en-US" dirty="0"/>
              <a:t>現今臉書的情緒分析多利用按讚的分類，但此分法太過攏統。且按讚並不完全代表贊同與否。</a:t>
            </a:r>
            <a:r>
              <a:rPr lang="en-US" altLang="zh-TW" dirty="0"/>
              <a:t>e.g. </a:t>
            </a:r>
            <a:r>
              <a:rPr lang="zh-TW" altLang="en-US" dirty="0"/>
              <a:t>有些人按讚只是已讀而已。</a:t>
            </a:r>
            <a:r>
              <a:rPr lang="en-US" altLang="zh-TW" dirty="0"/>
              <a:t>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lstStyle/>
          <a:p>
            <a:pPr marL="457200" indent="-457200">
              <a:lnSpc>
                <a:spcPct val="100000"/>
              </a:lnSpc>
              <a:buFont typeface="+mj-lt"/>
              <a:buAutoNum type="arabicPeriod"/>
            </a:pPr>
            <a:r>
              <a:rPr lang="zh-CN" altLang="en-US" sz="2400" dirty="0"/>
              <a:t>收集「</a:t>
            </a:r>
            <a:r>
              <a:rPr lang="en-US" altLang="zh-CN" sz="2400" dirty="0" err="1"/>
              <a:t>選課沒地雷</a:t>
            </a:r>
            <a:r>
              <a:rPr lang="zh-CN" altLang="en-US" sz="2400" dirty="0"/>
              <a:t>」中</a:t>
            </a:r>
            <a:r>
              <a:rPr lang="zh-TW" altLang="en-US" sz="2400" dirty="0"/>
              <a:t>某門課</a:t>
            </a:r>
            <a:r>
              <a:rPr lang="zh-CN" altLang="en-US" sz="2400" dirty="0"/>
              <a:t>的</a:t>
            </a:r>
            <a:r>
              <a:rPr lang="en-US" altLang="zh-CN" sz="2400" dirty="0" err="1"/>
              <a:t>文本資料</a:t>
            </a:r>
            <a:endParaRPr lang="en-US" altLang="zh-CN" sz="2400" dirty="0"/>
          </a:p>
          <a:p>
            <a:pPr marL="457200" indent="-457200">
              <a:lnSpc>
                <a:spcPct val="100000"/>
              </a:lnSpc>
              <a:buFont typeface="+mj-lt"/>
              <a:buAutoNum type="arabicPeriod"/>
            </a:pPr>
            <a:r>
              <a:rPr lang="zh-TW" altLang="en-US" sz="2400" dirty="0"/>
              <a:t>爬</a:t>
            </a:r>
            <a:r>
              <a:rPr lang="en-US" altLang="zh-CN" sz="2400" dirty="0" err="1"/>
              <a:t>出有關課程</a:t>
            </a:r>
            <a:r>
              <a:rPr lang="zh-CN" altLang="en-US" sz="2400" dirty="0"/>
              <a:t>的</a:t>
            </a:r>
            <a:r>
              <a:rPr lang="en-US" altLang="zh-CN" sz="2400" dirty="0" err="1"/>
              <a:t>信息</a:t>
            </a:r>
            <a:r>
              <a:rPr lang="zh-TW" altLang="en-US" sz="2400" dirty="0"/>
              <a:t>，</a:t>
            </a:r>
            <a:r>
              <a:rPr lang="en-US" altLang="zh-CN" sz="2400" dirty="0" err="1"/>
              <a:t>篩選出課程下屬</a:t>
            </a:r>
            <a:r>
              <a:rPr lang="zh-CN" altLang="en-US" sz="2400" dirty="0"/>
              <a:t>的</a:t>
            </a:r>
            <a:r>
              <a:rPr lang="zh-TW" altLang="en-US" sz="2400" dirty="0"/>
              <a:t>留言</a:t>
            </a:r>
            <a:endParaRPr lang="en-US" altLang="zh-CN" sz="2400" dirty="0"/>
          </a:p>
          <a:p>
            <a:pPr marL="457200" indent="-457200">
              <a:lnSpc>
                <a:spcPct val="100000"/>
              </a:lnSpc>
              <a:buFont typeface="+mj-lt"/>
              <a:buAutoNum type="arabicPeriod"/>
            </a:pPr>
            <a:r>
              <a:rPr lang="en-US" altLang="zh-CN" sz="2400" dirty="0" err="1"/>
              <a:t>利用articut斷句</a:t>
            </a:r>
            <a:r>
              <a:rPr lang="zh-CN" altLang="en-US" sz="2400" dirty="0"/>
              <a:t>，</a:t>
            </a:r>
            <a:r>
              <a:rPr lang="en-US" altLang="zh-CN" sz="2400" dirty="0" err="1"/>
              <a:t>斷詞</a:t>
            </a:r>
            <a:endParaRPr lang="en-US" altLang="zh-CN" sz="2400" dirty="0"/>
          </a:p>
          <a:p>
            <a:pPr marL="457200" indent="-457200">
              <a:lnSpc>
                <a:spcPct val="100000"/>
              </a:lnSpc>
              <a:buFont typeface="+mj-lt"/>
              <a:buAutoNum type="arabicPeriod"/>
            </a:pPr>
            <a:r>
              <a:rPr lang="en-US" altLang="zh-CN" sz="2400" dirty="0" err="1"/>
              <a:t>逐個</a:t>
            </a:r>
            <a:r>
              <a:rPr lang="zh-CN" altLang="en-US" sz="2400" dirty="0"/>
              <a:t>詞</a:t>
            </a:r>
            <a:r>
              <a:rPr lang="en-US" altLang="zh-CN" sz="2400" dirty="0" err="1"/>
              <a:t>判斷是否屬於</a:t>
            </a:r>
            <a:r>
              <a:rPr lang="zh-CN" altLang="en-US" sz="2400" dirty="0"/>
              <a:t>「</a:t>
            </a:r>
            <a:r>
              <a:rPr lang="en-US" altLang="zh-CN" sz="2400" dirty="0" err="1"/>
              <a:t>台大意見詞詞典</a:t>
            </a:r>
            <a:r>
              <a:rPr lang="zh-CN" altLang="en-US" sz="2400" dirty="0"/>
              <a:t>」中</a:t>
            </a:r>
            <a:r>
              <a:rPr lang="en-US" altLang="zh-CN" sz="2400" dirty="0" err="1"/>
              <a:t>正面詞</a:t>
            </a:r>
            <a:r>
              <a:rPr lang="zh-CN" altLang="en-US" sz="2400" dirty="0"/>
              <a:t>或</a:t>
            </a:r>
            <a:r>
              <a:rPr lang="en-US" altLang="zh-CN" sz="2400" dirty="0" err="1"/>
              <a:t>負面詞</a:t>
            </a:r>
            <a:r>
              <a:rPr lang="zh-CN" altLang="en-US" sz="2400" dirty="0"/>
              <a:t>的</a:t>
            </a:r>
            <a:r>
              <a:rPr lang="en-US" altLang="zh-CN" sz="2400" dirty="0" err="1"/>
              <a:t>部分</a:t>
            </a:r>
            <a:endParaRPr lang="en-US" altLang="zh-CN" sz="2400" dirty="0"/>
          </a:p>
          <a:p>
            <a:pPr marL="457200" indent="-457200">
              <a:lnSpc>
                <a:spcPct val="100000"/>
              </a:lnSpc>
              <a:buFont typeface="+mj-lt"/>
              <a:buAutoNum type="arabicPeriod"/>
            </a:pPr>
            <a:r>
              <a:rPr lang="zh-CN" altLang="en-US" sz="2400" dirty="0"/>
              <a:t>給</a:t>
            </a:r>
            <a:r>
              <a:rPr lang="en-US" altLang="zh-CN" sz="2400" dirty="0" err="1"/>
              <a:t>每個正面詞</a:t>
            </a:r>
            <a:r>
              <a:rPr lang="zh-CN" altLang="en-US" sz="2400" dirty="0"/>
              <a:t>附值</a:t>
            </a:r>
            <a:r>
              <a:rPr lang="en-US" altLang="zh-CN" sz="2400" dirty="0"/>
              <a:t>1</a:t>
            </a:r>
            <a:r>
              <a:rPr lang="zh-CN" altLang="en-US" sz="2400" dirty="0"/>
              <a:t>分，</a:t>
            </a:r>
            <a:r>
              <a:rPr lang="en-US" altLang="zh-CN" sz="2400" dirty="0"/>
              <a:t>每個負面詞附值-1</a:t>
            </a:r>
            <a:r>
              <a:rPr lang="zh-CN" altLang="en-US" sz="2400" dirty="0"/>
              <a:t>分，</a:t>
            </a:r>
            <a:r>
              <a:rPr lang="en-US" altLang="zh-CN" sz="2400" dirty="0" err="1"/>
              <a:t>統整分數</a:t>
            </a:r>
            <a:endParaRPr lang="en-US" altLang="zh-CN" sz="2400" dirty="0"/>
          </a:p>
          <a:p>
            <a:pPr marL="457200" indent="-457200">
              <a:lnSpc>
                <a:spcPct val="100000"/>
              </a:lnSpc>
              <a:buFont typeface="+mj-lt"/>
              <a:buAutoNum type="arabicPeriod"/>
            </a:pPr>
            <a:r>
              <a:rPr lang="en-US" altLang="zh-CN" sz="2400" dirty="0" err="1"/>
              <a:t>得出最後</a:t>
            </a:r>
            <a:r>
              <a:rPr lang="zh-CN" altLang="en-US" sz="2400" dirty="0"/>
              <a:t>的</a:t>
            </a:r>
            <a:r>
              <a:rPr lang="en-US" altLang="zh-CN" sz="2400" dirty="0" err="1"/>
              <a:t>得分</a:t>
            </a:r>
            <a:endParaRPr lang="en-US" altLang="zh-CN" sz="2400" dirty="0"/>
          </a:p>
        </p:txBody>
      </p:sp>
      <p:sp>
        <p:nvSpPr>
          <p:cNvPr id="16" name="文本框 15"/>
          <p:cNvSpPr txBox="1"/>
          <p:nvPr/>
        </p:nvSpPr>
        <p:spPr>
          <a:xfrm>
            <a:off x="5149215" y="561340"/>
            <a:ext cx="4277995" cy="1000760"/>
          </a:xfrm>
          <a:prstGeom prst="rect">
            <a:avLst/>
          </a:prstGeom>
          <a:noFill/>
        </p:spPr>
        <p:txBody>
          <a:bodyPr wrap="square" rtlCol="0">
            <a:noAutofit/>
          </a:bodyPr>
          <a:lstStyle/>
          <a:p>
            <a:pPr>
              <a:lnSpc>
                <a:spcPct val="100000"/>
              </a:lnSpc>
            </a:pPr>
            <a:r>
              <a:rPr lang="zh-CN" altLang="en-US" sz="3200" b="1" dirty="0">
                <a:solidFill>
                  <a:srgbClr val="FF0000"/>
                </a:solidFill>
              </a:rPr>
              <a:t>步驟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lstStyle/>
          <a:p>
            <a:pPr>
              <a:lnSpc>
                <a:spcPct val="100000"/>
              </a:lnSpc>
            </a:pPr>
            <a:r>
              <a:rPr lang="zh-CN" altLang="en-US" sz="3200" b="1">
                <a:solidFill>
                  <a:srgbClr val="FF0000"/>
                </a:solidFill>
              </a:rPr>
              <a:t>工具</a:t>
            </a:r>
          </a:p>
        </p:txBody>
      </p:sp>
      <p:sp>
        <p:nvSpPr>
          <p:cNvPr id="23" name="文本框 22"/>
          <p:cNvSpPr txBox="1"/>
          <p:nvPr/>
        </p:nvSpPr>
        <p:spPr>
          <a:xfrm>
            <a:off x="4593590" y="2477135"/>
            <a:ext cx="4855210" cy="997585"/>
          </a:xfrm>
          <a:prstGeom prst="rect">
            <a:avLst/>
          </a:prstGeom>
          <a:noFill/>
        </p:spPr>
        <p:txBody>
          <a:bodyPr wrap="square" rtlCol="0">
            <a:noAutofit/>
          </a:bodyPr>
          <a:lstStyle/>
          <a:p>
            <a:pPr>
              <a:lnSpc>
                <a:spcPct val="100000"/>
              </a:lnSpc>
            </a:pPr>
            <a:r>
              <a:rPr lang="en-US" altLang="zh-CN" sz="2400" dirty="0"/>
              <a:t>Python</a:t>
            </a:r>
            <a:r>
              <a:rPr lang="zh-TW" altLang="en-US" sz="2400" dirty="0"/>
              <a:t> </a:t>
            </a:r>
            <a:r>
              <a:rPr lang="en-US" altLang="zh-TW" sz="2400" dirty="0"/>
              <a:t>(</a:t>
            </a:r>
            <a:r>
              <a:rPr lang="zh-TW" altLang="en-US" sz="2400" dirty="0"/>
              <a:t>情緒分析程式 </a:t>
            </a:r>
            <a:r>
              <a:rPr lang="en-US" altLang="zh-TW" sz="2400" dirty="0"/>
              <a:t>/</a:t>
            </a:r>
            <a:r>
              <a:rPr lang="zh-TW" altLang="en-US" sz="2400" dirty="0"/>
              <a:t> 網頁爬蟲</a:t>
            </a:r>
            <a:r>
              <a:rPr lang="en-US" altLang="zh-TW" sz="2400" dirty="0"/>
              <a:t>)</a:t>
            </a:r>
            <a:endParaRPr lang="en-US" altLang="zh-CN" sz="2400" dirty="0"/>
          </a:p>
        </p:txBody>
      </p:sp>
      <p:sp>
        <p:nvSpPr>
          <p:cNvPr id="24" name="文本框 23"/>
          <p:cNvSpPr txBox="1"/>
          <p:nvPr/>
        </p:nvSpPr>
        <p:spPr>
          <a:xfrm>
            <a:off x="4573905" y="3474720"/>
            <a:ext cx="6705600" cy="536415"/>
          </a:xfrm>
          <a:prstGeom prst="rect">
            <a:avLst/>
          </a:prstGeom>
          <a:noFill/>
        </p:spPr>
        <p:txBody>
          <a:bodyPr wrap="square" rtlCol="0">
            <a:noAutofit/>
          </a:bodyPr>
          <a:lstStyle/>
          <a:p>
            <a:pPr>
              <a:lnSpc>
                <a:spcPct val="100000"/>
              </a:lnSpc>
            </a:pPr>
            <a:r>
              <a:rPr lang="en-US" altLang="zh-TW" sz="2400" dirty="0" err="1"/>
              <a:t>A</a:t>
            </a:r>
            <a:r>
              <a:rPr lang="en-US" altLang="zh-CN" sz="2400" dirty="0" err="1"/>
              <a:t>rticut</a:t>
            </a:r>
            <a:r>
              <a:rPr lang="zh-TW" altLang="en-US" sz="2400" dirty="0"/>
              <a:t> </a:t>
            </a:r>
            <a:r>
              <a:rPr lang="en-US" altLang="zh-TW" sz="2400" dirty="0"/>
              <a:t>(</a:t>
            </a:r>
            <a:r>
              <a:rPr lang="zh-TW" altLang="en-US" sz="2400" dirty="0"/>
              <a:t>斷詞</a:t>
            </a:r>
            <a:r>
              <a:rPr lang="en-US" altLang="zh-TW" sz="2400" dirty="0"/>
              <a:t>)</a:t>
            </a:r>
            <a:endParaRPr lang="en-US" altLang="zh-CN" sz="2400" dirty="0"/>
          </a:p>
        </p:txBody>
      </p:sp>
      <p:sp>
        <p:nvSpPr>
          <p:cNvPr id="25" name="文本框 24"/>
          <p:cNvSpPr txBox="1"/>
          <p:nvPr/>
        </p:nvSpPr>
        <p:spPr>
          <a:xfrm>
            <a:off x="4573905" y="4383444"/>
            <a:ext cx="6705600" cy="1188720"/>
          </a:xfrm>
          <a:prstGeom prst="rect">
            <a:avLst/>
          </a:prstGeom>
          <a:noFill/>
        </p:spPr>
        <p:txBody>
          <a:bodyPr wrap="square" rtlCol="0">
            <a:noAutofit/>
          </a:bodyPr>
          <a:lstStyle/>
          <a:p>
            <a:pPr>
              <a:lnSpc>
                <a:spcPct val="100000"/>
              </a:lnSpc>
            </a:pPr>
            <a:r>
              <a:rPr lang="zh-CN" altLang="en-US" sz="2400" dirty="0"/>
              <a:t>台大</a:t>
            </a:r>
            <a:r>
              <a:rPr lang="en-US" altLang="zh-CN" sz="2400" dirty="0" err="1"/>
              <a:t>意見詞詞典</a:t>
            </a:r>
            <a:r>
              <a:rPr lang="zh-TW" altLang="en-US" sz="2400" dirty="0"/>
              <a:t> </a:t>
            </a:r>
            <a:r>
              <a:rPr lang="en-US" altLang="zh-TW" sz="2400" dirty="0"/>
              <a:t>(</a:t>
            </a:r>
            <a:r>
              <a:rPr lang="zh-TW" altLang="en-US" sz="2400" dirty="0"/>
              <a:t>正反形容詞分類</a:t>
            </a:r>
            <a:r>
              <a:rPr lang="en-US" altLang="zh-TW"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18" grpId="2" animBg="1"/>
      <p:bldP spid="1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4"/>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5"/>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lstStyle/>
          <a:p>
            <a:pPr>
              <a:lnSpc>
                <a:spcPct val="100000"/>
              </a:lnSpc>
            </a:pPr>
            <a:r>
              <a:rPr lang="zh-CN" altLang="en-US" sz="2400"/>
              <a:t>負面詞</a:t>
            </a:r>
            <a:r>
              <a:rPr lang="en-US" altLang="zh-CN" sz="2400"/>
              <a:t>詞典</a:t>
            </a:r>
          </a:p>
        </p:txBody>
      </p:sp>
      <p:sp>
        <p:nvSpPr>
          <p:cNvPr id="20" name="文本框 19"/>
          <p:cNvSpPr txBox="1"/>
          <p:nvPr/>
        </p:nvSpPr>
        <p:spPr>
          <a:xfrm>
            <a:off x="3051175" y="5414645"/>
            <a:ext cx="2152650" cy="829310"/>
          </a:xfrm>
          <a:prstGeom prst="rect">
            <a:avLst/>
          </a:prstGeom>
          <a:noFill/>
        </p:spPr>
        <p:txBody>
          <a:bodyPr wrap="square" rtlCol="0">
            <a:noAutofit/>
          </a:bodyPr>
          <a:lstStyle/>
          <a:p>
            <a:pPr>
              <a:lnSpc>
                <a:spcPct val="100000"/>
              </a:lnSpc>
            </a:pPr>
            <a:r>
              <a:rPr lang="zh-CN" altLang="en-US" sz="2400"/>
              <a:t>正面詞</a:t>
            </a:r>
            <a:r>
              <a:rPr lang="en-US" altLang="zh-CN" sz="2400"/>
              <a:t>詞典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27</TotalTime>
  <Words>2698</Words>
  <Application>Microsoft Office PowerPoint</Application>
  <PresentationFormat>寬螢幕</PresentationFormat>
  <Paragraphs>197</Paragraphs>
  <Slides>29</Slides>
  <Notes>26</Notes>
  <HiddenSlides>1</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等线</vt:lpstr>
      <vt:lpstr>微软雅黑</vt:lpstr>
      <vt:lpstr>迷你简准圆</vt:lpstr>
      <vt:lpstr>Arial</vt:lpstr>
      <vt:lpstr>33ppt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user</cp:lastModifiedBy>
  <cp:revision>9</cp:revision>
  <dcterms:created xsi:type="dcterms:W3CDTF">1900-01-01T00:00:00Z</dcterms:created>
  <dcterms:modified xsi:type="dcterms:W3CDTF">2020-12-29T08:54:37Z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